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3" r:id="rId2"/>
    <p:sldId id="276" r:id="rId3"/>
    <p:sldId id="257" r:id="rId4"/>
    <p:sldId id="277" r:id="rId5"/>
    <p:sldId id="279" r:id="rId6"/>
    <p:sldId id="284" r:id="rId7"/>
    <p:sldId id="286" r:id="rId8"/>
    <p:sldId id="280" r:id="rId9"/>
    <p:sldId id="285" r:id="rId10"/>
    <p:sldId id="302" r:id="rId11"/>
    <p:sldId id="281" r:id="rId12"/>
    <p:sldId id="282" r:id="rId13"/>
    <p:sldId id="261" r:id="rId14"/>
    <p:sldId id="262" r:id="rId15"/>
    <p:sldId id="263" r:id="rId16"/>
    <p:sldId id="264" r:id="rId17"/>
    <p:sldId id="265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320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E8FB12-3C1D-4C11-9441-8F6DFF6225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73678-33F2-42DA-A163-F9AC24419AE4}" type="slidenum">
              <a:rPr lang="en-US"/>
              <a:pPr/>
              <a:t>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AB3C0-53D5-47AA-AA9E-BE1B11776A6B}" type="slidenum">
              <a:rPr lang="en-US"/>
              <a:pPr/>
              <a:t>15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0844A-5EC1-4B65-84BD-01513B61AF4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AF6B1-A7E8-4270-80DC-72A9720A55B9}" type="slidenum">
              <a:rPr lang="en-US"/>
              <a:pPr/>
              <a:t>17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C1F1B-7528-4B64-B2EB-C6AA5B15BEF2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A4D3-F0B5-444D-98C9-E67F23F16F2E}" type="slidenum">
              <a:rPr lang="en-US"/>
              <a:pPr/>
              <a:t>20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841F8-B96E-4DE4-B0E6-E9D3D13DC951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EE8FB-7F40-4BCF-AD5F-80AB312B495B}" type="slidenum">
              <a:rPr lang="en-US"/>
              <a:pPr/>
              <a:t>22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03F5D-C10A-4579-A956-4B7C1DCEFE2A}" type="slidenum">
              <a:rPr lang="en-US"/>
              <a:pPr/>
              <a:t>23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2AB87-8933-4209-A286-6DD23F7E86F7}" type="slidenum">
              <a:rPr lang="en-US"/>
              <a:pPr/>
              <a:t>24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78A7F-A382-4675-92DB-6F3A306F4C0C}" type="slidenum">
              <a:rPr lang="en-US"/>
              <a:pPr/>
              <a:t>27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7218F-B68B-4C76-BB4F-B7C994E2EA27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B938D-D1A4-43F5-9350-DC0F8CC3CE6C}" type="slidenum">
              <a:rPr lang="en-US"/>
              <a:pPr/>
              <a:t>28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0A1B6-CFA4-4DD0-9091-5FC3567EB33D}" type="slidenum">
              <a:rPr lang="en-US"/>
              <a:pPr/>
              <a:t>29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7A361-5734-45AC-9EB0-7ADD58CE2BBD}" type="slidenum">
              <a:rPr lang="en-US"/>
              <a:pPr/>
              <a:t>30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7F48B-5C13-4280-81DD-FF238E3CD701}" type="slidenum">
              <a:rPr lang="en-US"/>
              <a:pPr/>
              <a:t>31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6F0A3-4775-4541-9963-C9AB4F81C65B}" type="slidenum">
              <a:rPr lang="en-US"/>
              <a:pPr/>
              <a:t>32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F0819-CD51-44BF-A64C-D5E5E03CEC6A}" type="slidenum">
              <a:rPr lang="en-US"/>
              <a:pPr/>
              <a:t>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15CB0-3E02-4BEA-A323-988FD0FF990D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1C59-31BB-4263-83B3-1DADE4870502}" type="slidenum">
              <a:rPr lang="en-US"/>
              <a:pPr/>
              <a:t>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B5831-C646-4BF1-8CE5-231F3A70AE09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5B417-6882-4851-BBDA-FA4206BA28BB}" type="slidenum">
              <a:rPr lang="en-US"/>
              <a:pPr/>
              <a:t>12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2F155-58E6-4E0D-A454-82DFB337BEE0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4CABF-BEC9-4A34-AAD4-DEC3EFBEB3DD}" type="slidenum">
              <a:rPr lang="en-US"/>
              <a:pPr/>
              <a:t>14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185A0-49C9-45A1-9F3D-9678090BE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63911-0C28-42AA-92EB-733D80C9F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4061-F376-42D1-987A-C5E81150B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5793AF-D5C1-4679-A882-CA4E155FB1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6846F-E7DA-4B6E-92E4-15AE688EF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30B2-8EBD-4AE2-BB78-50C08DBE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4AF83-2625-4959-B852-5FD5D89C8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EF62C-16C0-4EB3-B952-8E4EA42AF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57990-DB06-4F1C-84C9-71B11A8E4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89D7-19C2-49D2-A758-7BE891BDC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DB464-C454-4C08-95B3-53FDDC86E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3C3E-3B8E-4636-9AFA-E87C47FFE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509534-56C9-4F59-945F-2CB34E075D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Warm up on worksheet!</a:t>
            </a:r>
            <a:endParaRPr lang="en-US" dirty="0"/>
          </a:p>
        </p:txBody>
      </p:sp>
      <p:pic>
        <p:nvPicPr>
          <p:cNvPr id="1026" name="Picture 2" descr="asia_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94883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400px-Pacific_Area_-_The_Imperial_Powers_1939_-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18734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nps.gov/wapa/indepth/extContent/wapa/brochure/ma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533400"/>
            <a:ext cx="91694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Line 3"/>
          <p:cNvSpPr>
            <a:spLocks noChangeShapeType="1"/>
          </p:cNvSpPr>
          <p:nvPr/>
        </p:nvSpPr>
        <p:spPr bwMode="auto">
          <a:xfrm flipH="1" flipV="1">
            <a:off x="5181600" y="5562600"/>
            <a:ext cx="990600" cy="11430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H="1" flipV="1">
            <a:off x="6400800" y="5029200"/>
            <a:ext cx="685800" cy="11430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3733800" y="5181600"/>
            <a:ext cx="1371600" cy="3810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 flipV="1">
            <a:off x="5486400" y="4038600"/>
            <a:ext cx="914400" cy="9906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 flipV="1">
            <a:off x="2362200" y="3962400"/>
            <a:ext cx="1295400" cy="11430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1295400" y="3886200"/>
            <a:ext cx="1066800" cy="10668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>
            <a:off x="533400" y="3733800"/>
            <a:ext cx="1676400" cy="3810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4572000" y="3733800"/>
            <a:ext cx="838200" cy="3048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 flipV="1">
            <a:off x="3962400" y="3200400"/>
            <a:ext cx="381000" cy="5334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H="1" flipV="1">
            <a:off x="2971800" y="2895600"/>
            <a:ext cx="914400" cy="1524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990600" y="2667000"/>
            <a:ext cx="1143000" cy="10668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3810000" y="2057400"/>
            <a:ext cx="3276600" cy="6858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H="1" flipV="1">
            <a:off x="7239000" y="2819400"/>
            <a:ext cx="1447800" cy="6096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>
            <a:off x="7162800" y="3581400"/>
            <a:ext cx="1524000" cy="26670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2483" name="Picture 19" descr="http://jcrue.wordpress.com/files/2006/08/iwojima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-257175"/>
            <a:ext cx="41148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6172200" y="6324600"/>
            <a:ext cx="838200" cy="304800"/>
          </a:xfrm>
          <a:prstGeom prst="line">
            <a:avLst/>
          </a:prstGeom>
          <a:noFill/>
          <a:ln w="889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nimBg="1"/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62478" grpId="0" animBg="1"/>
      <p:bldP spid="62479" grpId="0" animBg="1"/>
      <p:bldP spid="62480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g312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391400" cy="681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Battle%20of%20Mid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848600" cy="672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58813"/>
          </a:xfrm>
        </p:spPr>
        <p:txBody>
          <a:bodyPr/>
          <a:lstStyle/>
          <a:p>
            <a:r>
              <a:rPr lang="en-US" sz="4000" u="sng"/>
              <a:t>Battle of Leyte Gulf</a:t>
            </a:r>
            <a:r>
              <a:rPr lang="en-US" sz="400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76800"/>
            <a:ext cx="4267200" cy="1981200"/>
          </a:xfrm>
        </p:spPr>
        <p:txBody>
          <a:bodyPr/>
          <a:lstStyle/>
          <a:p>
            <a:r>
              <a:rPr lang="en-US" b="1"/>
              <a:t>October 1944</a:t>
            </a:r>
          </a:p>
          <a:p>
            <a:r>
              <a:rPr lang="en-US" b="1"/>
              <a:t>In The Philippines </a:t>
            </a:r>
          </a:p>
        </p:txBody>
      </p:sp>
      <p:pic>
        <p:nvPicPr>
          <p:cNvPr id="13316" name="Picture 4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4114800" cy="4038600"/>
          </a:xfrm>
          <a:prstGeom prst="rect">
            <a:avLst/>
          </a:prstGeom>
          <a:noFill/>
        </p:spPr>
      </p:pic>
      <p:pic>
        <p:nvPicPr>
          <p:cNvPr id="13317" name="Picture 5" descr="USMC-M-AvPhil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762000"/>
            <a:ext cx="464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35013"/>
          </a:xfrm>
        </p:spPr>
        <p:txBody>
          <a:bodyPr/>
          <a:lstStyle/>
          <a:p>
            <a:r>
              <a:rPr lang="en-US" sz="4000" u="sng"/>
              <a:t>Battle of Leyte Gulf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                                                 </a:t>
            </a:r>
            <a:r>
              <a:rPr lang="en-US" sz="2800"/>
              <a:t>Japanese Used                                  </a:t>
            </a:r>
          </a:p>
          <a:p>
            <a:pPr>
              <a:buFontTx/>
              <a:buNone/>
            </a:pPr>
            <a:r>
              <a:rPr lang="en-US" sz="2800"/>
              <a:t>                                                                        </a:t>
            </a:r>
            <a:r>
              <a:rPr lang="en-US" sz="2800" b="1" u="sng"/>
              <a:t>Kamikaze </a:t>
            </a:r>
            <a:r>
              <a:rPr lang="en-US" sz="2800"/>
              <a:t>                           							Pilots against</a:t>
            </a:r>
          </a:p>
          <a:p>
            <a:pPr>
              <a:buFontTx/>
              <a:buNone/>
            </a:pPr>
            <a:r>
              <a:rPr lang="en-US" sz="2800"/>
              <a:t>								American ships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sz="2800" b="1" u="sng"/>
              <a:t>Kamikazes:</a:t>
            </a:r>
            <a:r>
              <a:rPr lang="en-US" sz="2800"/>
              <a:t> Suicide pilots</a:t>
            </a:r>
          </a:p>
          <a:p>
            <a:pPr>
              <a:buFontTx/>
              <a:buNone/>
            </a:pPr>
            <a:r>
              <a:rPr lang="en-US" sz="2800"/>
              <a:t>Flying planes into ships</a:t>
            </a:r>
          </a:p>
        </p:txBody>
      </p:sp>
      <p:pic>
        <p:nvPicPr>
          <p:cNvPr id="15364" name="Picture 4" descr="g2879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6172200" cy="4419600"/>
          </a:xfrm>
          <a:prstGeom prst="rect">
            <a:avLst/>
          </a:prstGeom>
          <a:noFill/>
        </p:spPr>
      </p:pic>
      <p:pic>
        <p:nvPicPr>
          <p:cNvPr id="15365" name="Picture 5" descr="USMC-M-AvPhil-p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0"/>
            <a:ext cx="4800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u="sng"/>
              <a:t>Battle of Leyte Gulf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495800" cy="3124200"/>
          </a:xfrm>
        </p:spPr>
        <p:txBody>
          <a:bodyPr/>
          <a:lstStyle/>
          <a:p>
            <a:pPr marL="609600" indent="-609600"/>
            <a:r>
              <a:rPr lang="en-US" b="1"/>
              <a:t>USA vs. Japan; America wins; wipes out most of Japanese Navy.</a:t>
            </a:r>
          </a:p>
        </p:txBody>
      </p:sp>
      <p:pic>
        <p:nvPicPr>
          <p:cNvPr id="17412" name="Picture 4" descr="wjap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419600" cy="3048000"/>
          </a:xfrm>
          <a:prstGeom prst="rect">
            <a:avLst/>
          </a:prstGeom>
          <a:noFill/>
        </p:spPr>
      </p:pic>
      <p:pic>
        <p:nvPicPr>
          <p:cNvPr id="17413" name="Picture 5" descr="kamikaze-ess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14800"/>
            <a:ext cx="5334000" cy="2743200"/>
          </a:xfrm>
          <a:prstGeom prst="rect">
            <a:avLst/>
          </a:prstGeom>
          <a:noFill/>
        </p:spPr>
      </p:pic>
      <p:pic>
        <p:nvPicPr>
          <p:cNvPr id="17414" name="Picture 6" descr="kamikaze plane crashed into USS St. 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44577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u="sng"/>
              <a:t>Battle of Okinawa</a:t>
            </a:r>
            <a:r>
              <a:rPr lang="en-US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4572000" cy="2057400"/>
          </a:xfrm>
        </p:spPr>
        <p:txBody>
          <a:bodyPr/>
          <a:lstStyle/>
          <a:p>
            <a:r>
              <a:rPr lang="en-US" b="1"/>
              <a:t>April 1945; </a:t>
            </a:r>
          </a:p>
          <a:p>
            <a:r>
              <a:rPr lang="en-US" b="1"/>
              <a:t>island 350 miles off the coast of Japan</a:t>
            </a:r>
            <a:r>
              <a:rPr lang="en-US"/>
              <a:t> </a:t>
            </a:r>
          </a:p>
        </p:txBody>
      </p:sp>
      <p:pic>
        <p:nvPicPr>
          <p:cNvPr id="19460" name="Picture 4" descr="okinawa_lg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648200" cy="3810000"/>
          </a:xfrm>
          <a:prstGeom prst="rect">
            <a:avLst/>
          </a:prstGeom>
          <a:noFill/>
        </p:spPr>
      </p:pic>
      <p:pic>
        <p:nvPicPr>
          <p:cNvPr id="19461" name="Picture 5" descr="Okinawa%20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u="sng"/>
              <a:t>Battle of Okinawa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4419600"/>
            <a:ext cx="3962400" cy="24384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 b="1"/>
              <a:t>Japan lost 110,000 – America lost 12,500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b="1"/>
              <a:t>moved USA closer to an invasion of Japan to end the war.</a:t>
            </a:r>
          </a:p>
        </p:txBody>
      </p:sp>
      <p:pic>
        <p:nvPicPr>
          <p:cNvPr id="21508" name="Picture 4" descr="w2_okinawa_f4u-cors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3429000" cy="3657600"/>
          </a:xfrm>
          <a:prstGeom prst="rect">
            <a:avLst/>
          </a:prstGeom>
          <a:noFill/>
        </p:spPr>
      </p:pic>
      <p:pic>
        <p:nvPicPr>
          <p:cNvPr id="21509" name="Picture 5" descr="350px-Marines_land_on_Okinawa_sho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85800"/>
            <a:ext cx="4572000" cy="3200400"/>
          </a:xfrm>
          <a:prstGeom prst="rect">
            <a:avLst/>
          </a:prstGeom>
          <a:noFill/>
        </p:spPr>
      </p:pic>
      <p:pic>
        <p:nvPicPr>
          <p:cNvPr id="21510" name="Picture 6" descr="okinawa640x5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5257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Truman faced a choice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Japanese had fought so tenaciously at Okinawa and Iwo Jima some estimates had the U.S. losing over 500,000 soldiers invading Japan</a:t>
            </a:r>
          </a:p>
          <a:p>
            <a:r>
              <a:rPr lang="en-US" sz="2800" b="1" u="sng" dirty="0" smtClean="0"/>
              <a:t>The Manhattan Project: </a:t>
            </a:r>
            <a:r>
              <a:rPr lang="en-US" sz="2800" dirty="0" smtClean="0"/>
              <a:t>The </a:t>
            </a:r>
            <a:r>
              <a:rPr lang="en-US" sz="2800" dirty="0"/>
              <a:t>bomb had been developed in a secret tech race with the Germans and costing </a:t>
            </a:r>
            <a:r>
              <a:rPr lang="en-US" sz="2800" dirty="0" smtClean="0"/>
              <a:t>billions</a:t>
            </a:r>
            <a:r>
              <a:rPr lang="en-US" sz="2800" dirty="0" smtClean="0"/>
              <a:t> </a:t>
            </a:r>
            <a:r>
              <a:rPr lang="en-US" sz="2800" dirty="0"/>
              <a:t>of dollars.</a:t>
            </a:r>
          </a:p>
          <a:p>
            <a:endParaRPr lang="en-US" sz="2800" dirty="0"/>
          </a:p>
          <a:p>
            <a:r>
              <a:rPr lang="en-US" sz="2800" dirty="0"/>
              <a:t>Truman knew Japanese civilians would be killed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The Japanese would not surrender without their government keeping control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majority of the Japanese Army (2 Million) was relocating from China to defend Japan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Soviet Union had been persuaded to assist in attacking Japanese controlled China, but Truman didn’t want them to have communist influence over Japan after the war</a:t>
            </a:r>
          </a:p>
        </p:txBody>
      </p:sp>
      <p:pic>
        <p:nvPicPr>
          <p:cNvPr id="81923" name="Picture 3" descr="250px-Japan_map_hiroshima_nagasa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338" y="3962400"/>
            <a:ext cx="2379662" cy="2590800"/>
          </a:xfrm>
          <a:prstGeom prst="rect">
            <a:avLst/>
          </a:prstGeom>
          <a:noFill/>
        </p:spPr>
      </p:pic>
      <p:pic>
        <p:nvPicPr>
          <p:cNvPr id="81924" name="Picture 4" descr="ManchuManchu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0"/>
            <a:ext cx="4210050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 IN THE PACIFIC!</a:t>
            </a:r>
          </a:p>
        </p:txBody>
      </p:sp>
      <p:pic>
        <p:nvPicPr>
          <p:cNvPr id="49157" name="Picture 5" descr="pac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50938"/>
            <a:ext cx="6858000" cy="570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82613"/>
          </a:xfrm>
        </p:spPr>
        <p:txBody>
          <a:bodyPr/>
          <a:lstStyle/>
          <a:p>
            <a:r>
              <a:rPr lang="en-US" sz="3000" u="sng"/>
              <a:t>Atomic Bombings of Hiroshima and Nagasaki:</a:t>
            </a:r>
            <a:r>
              <a:rPr lang="en-US" sz="400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8" name="Picture 4" descr="Hiroshima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200400" cy="4419600"/>
          </a:xfrm>
          <a:prstGeom prst="rect">
            <a:avLst/>
          </a:prstGeom>
          <a:noFill/>
        </p:spPr>
      </p:pic>
      <p:pic>
        <p:nvPicPr>
          <p:cNvPr id="82949" name="Picture 5" descr="hiroshim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19200"/>
            <a:ext cx="6400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5013"/>
          </a:xfrm>
        </p:spPr>
        <p:txBody>
          <a:bodyPr/>
          <a:lstStyle/>
          <a:p>
            <a:r>
              <a:rPr lang="en-US" sz="3000" u="sng"/>
              <a:t>Atomic Bombings of Hiroshima and Nagasaki: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 descr="hiroshima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6496050" cy="5229225"/>
          </a:xfrm>
          <a:prstGeom prst="rect">
            <a:avLst/>
          </a:prstGeom>
          <a:noFill/>
        </p:spPr>
      </p:pic>
      <p:pic>
        <p:nvPicPr>
          <p:cNvPr id="84997" name="Picture 5" descr="hiroshim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90600"/>
            <a:ext cx="3581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35013"/>
          </a:xfrm>
        </p:spPr>
        <p:txBody>
          <a:bodyPr/>
          <a:lstStyle/>
          <a:p>
            <a:r>
              <a:rPr lang="en-US" sz="3000" u="sng"/>
              <a:t>Atomic Bombings of Hiroshima and Nagasaki: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4" descr="Hiroshima_afterm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6905625" cy="4057650"/>
          </a:xfrm>
          <a:prstGeom prst="rect">
            <a:avLst/>
          </a:prstGeom>
          <a:noFill/>
        </p:spPr>
      </p:pic>
      <p:pic>
        <p:nvPicPr>
          <p:cNvPr id="87045" name="Picture 5" descr="hiroshim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362200"/>
            <a:ext cx="3657600" cy="4495800"/>
          </a:xfrm>
          <a:prstGeom prst="rect">
            <a:avLst/>
          </a:prstGeom>
          <a:noFill/>
        </p:spPr>
      </p:pic>
      <p:pic>
        <p:nvPicPr>
          <p:cNvPr id="87046" name="Picture 6" descr="300px-Hiroshima_Panels_-_II_Fi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648200"/>
            <a:ext cx="3657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58813"/>
          </a:xfrm>
        </p:spPr>
        <p:txBody>
          <a:bodyPr/>
          <a:lstStyle/>
          <a:p>
            <a:r>
              <a:rPr lang="en-US" sz="3000" u="sng"/>
              <a:t>Atomic Bombings of Hiroshima and Nagasaki: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100" u="sng"/>
          </a:p>
        </p:txBody>
      </p:sp>
      <p:pic>
        <p:nvPicPr>
          <p:cNvPr id="89092" name="Picture 4" descr="Hiroshima_ch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3581400" cy="4591050"/>
          </a:xfrm>
          <a:prstGeom prst="rect">
            <a:avLst/>
          </a:prstGeom>
          <a:noFill/>
        </p:spPr>
      </p:pic>
      <p:pic>
        <p:nvPicPr>
          <p:cNvPr id="89093" name="Picture 5" descr="A-Bomb%20Hiroshima%20Victim%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685800"/>
            <a:ext cx="4572000" cy="3105150"/>
          </a:xfrm>
          <a:prstGeom prst="rect">
            <a:avLst/>
          </a:prstGeom>
          <a:noFill/>
        </p:spPr>
      </p:pic>
      <p:pic>
        <p:nvPicPr>
          <p:cNvPr id="89094" name="Picture 6" descr="NagasakiDestruction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0325" y="3352800"/>
            <a:ext cx="654367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35013"/>
          </a:xfrm>
        </p:spPr>
        <p:txBody>
          <a:bodyPr/>
          <a:lstStyle/>
          <a:p>
            <a:r>
              <a:rPr lang="en-US" sz="3000" u="sng"/>
              <a:t>Atomic Bombings of Hiroshima and Nagasaki: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6868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America dropped 2 atomic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 (nuclear bombs) 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 Japan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August 6, 1945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/>
              <a:t>Hiroshima</a:t>
            </a:r>
            <a:r>
              <a:rPr lang="en-US" sz="2400" b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bombed: 100,000 killed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</a:t>
            </a:r>
            <a:r>
              <a:rPr lang="en-US" sz="2400" b="1"/>
              <a:t>August 9, 1945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/>
              <a:t>Nagasaki</a:t>
            </a:r>
            <a:r>
              <a:rPr lang="en-US" sz="2400" b="1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bombed:90,000 killed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Forced the surrender of Japan and the end of the war: America never invaded Japan.</a:t>
            </a:r>
            <a:r>
              <a:rPr lang="en-US" sz="2800"/>
              <a:t> </a:t>
            </a:r>
          </a:p>
        </p:txBody>
      </p:sp>
      <p:pic>
        <p:nvPicPr>
          <p:cNvPr id="91140" name="Picture 4" descr="250px-Japan_map_hiroshima_nagasa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19200"/>
            <a:ext cx="3429000" cy="3733800"/>
          </a:xfrm>
          <a:prstGeom prst="rect">
            <a:avLst/>
          </a:prstGeom>
          <a:noFill/>
        </p:spPr>
      </p:pic>
      <p:pic>
        <p:nvPicPr>
          <p:cNvPr id="91141" name="Picture 5" descr="nagasaki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85800"/>
            <a:ext cx="1905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Essential Questions about the use of the A-bomb: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Is it moral to target civilians in a time of war?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How do you weigh the lives of American soldiers vs. the lives of Japanese civilians?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Was the bomb necessary as a military solution?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Although statement</a:t>
            </a:r>
          </a:p>
          <a:p>
            <a:endParaRPr lang="en-US" dirty="0" smtClean="0"/>
          </a:p>
          <a:p>
            <a:r>
              <a:rPr lang="en-US" dirty="0" smtClean="0"/>
              <a:t>2 quotes from sources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 –Write the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your opinion, what were 2 turning points of the war that caused the Axis to start losing?</a:t>
            </a:r>
          </a:p>
          <a:p>
            <a:endParaRPr lang="en-US" dirty="0" smtClean="0"/>
          </a:p>
          <a:p>
            <a:r>
              <a:rPr lang="en-US" dirty="0" smtClean="0"/>
              <a:t>Who attended and what occurred at the Tehran </a:t>
            </a:r>
            <a:r>
              <a:rPr lang="en-US" dirty="0" smtClean="0"/>
              <a:t>conference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482" name="Picture 2" descr="http://sm.headweb.com/factualtv/title_pix/Why_We_Fight_The_Battle_of_Bri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2" y="1295400"/>
            <a:ext cx="426719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u="sng"/>
              <a:t>Invasion of Italy</a:t>
            </a:r>
            <a:r>
              <a:rPr lang="en-US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5638800"/>
            <a:ext cx="3505200" cy="1219200"/>
          </a:xfrm>
        </p:spPr>
        <p:txBody>
          <a:bodyPr/>
          <a:lstStyle/>
          <a:p>
            <a:r>
              <a:rPr lang="en-US" b="1"/>
              <a:t>July 1943</a:t>
            </a:r>
          </a:p>
        </p:txBody>
      </p:sp>
      <p:pic>
        <p:nvPicPr>
          <p:cNvPr id="36868" name="Picture 4" descr="italy_invasion_1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715000" cy="6096000"/>
          </a:xfrm>
          <a:prstGeom prst="rect">
            <a:avLst/>
          </a:prstGeom>
          <a:noFill/>
        </p:spPr>
      </p:pic>
      <p:pic>
        <p:nvPicPr>
          <p:cNvPr id="36869" name="Picture 5" descr="300px-Invasionofitaly19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762000"/>
            <a:ext cx="3505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3613"/>
          </a:xfrm>
        </p:spPr>
        <p:txBody>
          <a:bodyPr/>
          <a:lstStyle/>
          <a:p>
            <a:r>
              <a:rPr lang="en-US" u="sng"/>
              <a:t>Invasion of Italy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90600"/>
            <a:ext cx="4495800" cy="5867400"/>
          </a:xfrm>
        </p:spPr>
        <p:txBody>
          <a:bodyPr/>
          <a:lstStyle/>
          <a:p>
            <a:r>
              <a:rPr lang="en-US" b="1"/>
              <a:t>Resulted in Allied conquest of Sicily and eventually all of Italy</a:t>
            </a:r>
            <a:r>
              <a:rPr lang="en-US"/>
              <a:t> 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53000" y="990600"/>
            <a:ext cx="4191000" cy="5867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b="1"/>
              <a:t>	Italians overthrow Mussolini and switch sides</a:t>
            </a:r>
            <a:r>
              <a:rPr lang="en-US"/>
              <a:t> </a:t>
            </a:r>
          </a:p>
        </p:txBody>
      </p:sp>
      <p:pic>
        <p:nvPicPr>
          <p:cNvPr id="38917" name="Picture 5" descr="Untitled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953000" cy="4572000"/>
          </a:xfrm>
          <a:prstGeom prst="rect">
            <a:avLst/>
          </a:prstGeom>
          <a:noFill/>
        </p:spPr>
      </p:pic>
      <p:pic>
        <p:nvPicPr>
          <p:cNvPr id="38918" name="Picture 6" descr="mussolini_m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62200"/>
            <a:ext cx="3276600" cy="2800350"/>
          </a:xfrm>
          <a:prstGeom prst="rect">
            <a:avLst/>
          </a:prstGeom>
          <a:noFill/>
        </p:spPr>
      </p:pic>
      <p:pic>
        <p:nvPicPr>
          <p:cNvPr id="38919" name="Picture 7" descr="Mussolini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00400"/>
            <a:ext cx="2819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u="sng"/>
              <a:t>Death of Mussolini</a:t>
            </a:r>
          </a:p>
        </p:txBody>
      </p:sp>
      <p:pic>
        <p:nvPicPr>
          <p:cNvPr id="40963" name="Picture 3" descr="Mussolini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857750" cy="3371850"/>
          </a:xfrm>
          <a:prstGeom prst="rect">
            <a:avLst/>
          </a:prstGeom>
          <a:noFill/>
        </p:spPr>
      </p:pic>
      <p:pic>
        <p:nvPicPr>
          <p:cNvPr id="40964" name="Picture 4" descr="mussolini_d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3781425" cy="3276600"/>
          </a:xfrm>
          <a:prstGeom prst="rect">
            <a:avLst/>
          </a:prstGeom>
          <a:noFill/>
        </p:spPr>
      </p:pic>
      <p:pic>
        <p:nvPicPr>
          <p:cNvPr id="40965" name="Picture 5" descr="PICT06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025" y="1447800"/>
            <a:ext cx="424497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87413"/>
          </a:xfrm>
        </p:spPr>
        <p:txBody>
          <a:bodyPr/>
          <a:lstStyle/>
          <a:p>
            <a:r>
              <a:rPr lang="en-US"/>
              <a:t>World War II in Europe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world%20w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58813"/>
          </a:xfrm>
        </p:spPr>
        <p:txBody>
          <a:bodyPr>
            <a:normAutofit fontScale="90000"/>
          </a:bodyPr>
          <a:lstStyle/>
          <a:p>
            <a:r>
              <a:rPr lang="en-US" sz="4000" u="sng"/>
              <a:t>Battle of the Bulge</a:t>
            </a:r>
            <a:r>
              <a:rPr lang="en-US" sz="4000"/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4953000"/>
            <a:ext cx="4191000" cy="1905000"/>
          </a:xfrm>
        </p:spPr>
        <p:txBody>
          <a:bodyPr/>
          <a:lstStyle/>
          <a:p>
            <a:r>
              <a:rPr lang="en-US" b="1"/>
              <a:t>December 1944</a:t>
            </a:r>
          </a:p>
          <a:p>
            <a:r>
              <a:rPr lang="en-US" b="1"/>
              <a:t>Allies vs. Germany </a:t>
            </a:r>
          </a:p>
          <a:p>
            <a:r>
              <a:rPr lang="en-US" b="1"/>
              <a:t>In Belgium</a:t>
            </a:r>
          </a:p>
        </p:txBody>
      </p:sp>
      <p:pic>
        <p:nvPicPr>
          <p:cNvPr id="73732" name="Picture 4" descr="bul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4114800" cy="4191000"/>
          </a:xfrm>
          <a:prstGeom prst="rect">
            <a:avLst/>
          </a:prstGeom>
          <a:noFill/>
        </p:spPr>
      </p:pic>
      <p:pic>
        <p:nvPicPr>
          <p:cNvPr id="73733" name="Picture 5" descr="bulge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00200"/>
            <a:ext cx="4648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06413"/>
          </a:xfrm>
        </p:spPr>
        <p:txBody>
          <a:bodyPr>
            <a:normAutofit fontScale="90000"/>
          </a:bodyPr>
          <a:lstStyle/>
          <a:p>
            <a:r>
              <a:rPr lang="en-US" sz="4000" u="sng"/>
              <a:t>Battle of the Bulge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endParaRPr lang="en-US"/>
          </a:p>
        </p:txBody>
      </p:sp>
      <p:pic>
        <p:nvPicPr>
          <p:cNvPr id="75780" name="Picture 4" descr="the-battle-of-the-bulge-timeline-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114800" cy="3429000"/>
          </a:xfrm>
          <a:prstGeom prst="rect">
            <a:avLst/>
          </a:prstGeom>
          <a:noFill/>
        </p:spPr>
      </p:pic>
      <p:pic>
        <p:nvPicPr>
          <p:cNvPr id="75781" name="Picture 5" descr="Battle_Of_The_Bul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762000"/>
            <a:ext cx="4267200" cy="3352800"/>
          </a:xfrm>
          <a:prstGeom prst="rect">
            <a:avLst/>
          </a:prstGeom>
          <a:noFill/>
        </p:spPr>
      </p:pic>
      <p:pic>
        <p:nvPicPr>
          <p:cNvPr id="75782" name="Picture 6" descr="get_image?provider_id=38&amp;size=550x550_mb&amp;ptp_photo_id=214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4876800" cy="3048000"/>
          </a:xfrm>
          <a:prstGeom prst="rect">
            <a:avLst/>
          </a:prstGeom>
          <a:noFill/>
        </p:spPr>
      </p:pic>
      <p:pic>
        <p:nvPicPr>
          <p:cNvPr id="75783" name="Picture 7" descr="get_image?provider_id=38&amp;size=550x550_mb&amp;ptp_photo_id=280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14800"/>
            <a:ext cx="4267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u="sng"/>
              <a:t>Battle of the Bulge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90600"/>
            <a:ext cx="4495800" cy="5867400"/>
          </a:xfrm>
        </p:spPr>
        <p:txBody>
          <a:bodyPr/>
          <a:lstStyle/>
          <a:p>
            <a:r>
              <a:rPr lang="en-US" sz="2800" b="1"/>
              <a:t>Hitler’s final attempt at victory fails</a:t>
            </a:r>
            <a:r>
              <a:rPr lang="en-US" sz="2800"/>
              <a:t> 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990600"/>
            <a:ext cx="4495800" cy="2798763"/>
          </a:xfrm>
        </p:spPr>
        <p:txBody>
          <a:bodyPr/>
          <a:lstStyle/>
          <a:p>
            <a:r>
              <a:rPr lang="en-US" sz="2400" b="1"/>
              <a:t>German offensive forced allies to temporarily retreat</a:t>
            </a:r>
            <a:r>
              <a:rPr lang="en-US" sz="2400"/>
              <a:t> 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648200" y="3941763"/>
            <a:ext cx="4495800" cy="2916237"/>
          </a:xfrm>
        </p:spPr>
        <p:txBody>
          <a:bodyPr/>
          <a:lstStyle/>
          <a:p>
            <a:r>
              <a:rPr lang="en-US" sz="2400" b="1"/>
              <a:t>Allies eventually pushed Germans back and caused heavy losses for Hitler</a:t>
            </a:r>
            <a:r>
              <a:rPr lang="en-US" sz="2400"/>
              <a:t> </a:t>
            </a:r>
          </a:p>
        </p:txBody>
      </p:sp>
      <p:pic>
        <p:nvPicPr>
          <p:cNvPr id="77830" name="Picture 6" descr="Hitler1939NurnbergRal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2438400" cy="2819400"/>
          </a:xfrm>
          <a:prstGeom prst="rect">
            <a:avLst/>
          </a:prstGeom>
          <a:noFill/>
        </p:spPr>
      </p:pic>
      <p:pic>
        <p:nvPicPr>
          <p:cNvPr id="77831" name="Picture 7" descr="hitler4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4381500" cy="2209800"/>
          </a:xfrm>
          <a:prstGeom prst="rect">
            <a:avLst/>
          </a:prstGeom>
          <a:noFill/>
        </p:spPr>
      </p:pic>
      <p:pic>
        <p:nvPicPr>
          <p:cNvPr id="77832" name="Picture 8" descr="photo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752600"/>
            <a:ext cx="5334000" cy="2209800"/>
          </a:xfrm>
          <a:prstGeom prst="rect">
            <a:avLst/>
          </a:prstGeom>
          <a:noFill/>
        </p:spPr>
      </p:pic>
      <p:pic>
        <p:nvPicPr>
          <p:cNvPr id="77833" name="Picture 9" descr="2006_03_belarus_riots_ap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029200"/>
            <a:ext cx="4267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longstreet.typepad.com/.a/6a00d83542d51e69e2013488610fcc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Potsdam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Meeting in a Berlin Suburb to decide how divide a post-Hitler Europe</a:t>
            </a:r>
          </a:p>
          <a:p>
            <a:r>
              <a:rPr lang="en-US" sz="2400"/>
              <a:t>The Soviet Union would occupy central and Eastern Europe</a:t>
            </a:r>
          </a:p>
          <a:p>
            <a:r>
              <a:rPr lang="en-US" sz="2400"/>
              <a:t>Truman was worried about Soviet expansion, and warned Stalin about the A-bomb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42672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49650"/>
            <a:ext cx="38862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it okay to target civilians and cities in a time of war?</a:t>
            </a:r>
            <a:endParaRPr lang="en-US" dirty="0"/>
          </a:p>
        </p:txBody>
      </p:sp>
      <p:pic>
        <p:nvPicPr>
          <p:cNvPr id="36866" name="Picture 2" descr="http://upload.wikimedia.org/wikipedia/commons/thumb/1/17/Bundesarchiv_Bild_146-1994-041-07,_Dresden,_zerst%C3%B6rtes_Stadtzentrum.jpg/250px-Bundesarchiv_Bild_146-1994-041-07,_Dresden,_zerst%C3%B6rtes_Stadtzen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3810000" cy="2651762"/>
          </a:xfrm>
          <a:prstGeom prst="rect">
            <a:avLst/>
          </a:prstGeom>
          <a:noFill/>
        </p:spPr>
      </p:pic>
      <p:pic>
        <p:nvPicPr>
          <p:cNvPr id="36868" name="Picture 4" descr="https://encrypted-tbn3.google.com/images?q=tbn:ANd9GcSpKJG_cHnFdufb9wxiPIKWBuGYoJFadC9PVjCTnpIR-I4_nLTY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542" y="1447800"/>
            <a:ext cx="4425983" cy="2819400"/>
          </a:xfrm>
          <a:prstGeom prst="rect">
            <a:avLst/>
          </a:prstGeom>
          <a:noFill/>
        </p:spPr>
      </p:pic>
      <p:pic>
        <p:nvPicPr>
          <p:cNvPr id="36870" name="Picture 6" descr="http://upload.wikimedia.org/wikipedia/en/thumb/4/45/Lancaster_I_NG128_Dropping_Blockbuster_-_Duisburg_-_Oct_14,_1944.jpg/220px-Lancaster_I_NG128_Dropping_Blockbuster_-_Duisburg_-_Oct_14,_1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2819400" cy="24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oogle.com/images?q=tbn:ANd9GcRrHdI_IL0nnn7oUp9WCYwLmfJCCo-BkHvFobWv8veyyK_x-M9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2895600" cy="3193280"/>
          </a:xfrm>
          <a:prstGeom prst="rect">
            <a:avLst/>
          </a:prstGeom>
          <a:noFill/>
        </p:spPr>
      </p:pic>
      <p:pic>
        <p:nvPicPr>
          <p:cNvPr id="1028" name="Picture 4" descr="http://thefutureofthings.com/upload/image/personal-column/daniel-uziel/jet-2/he-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0"/>
            <a:ext cx="5648325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of the Nazis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Fighting a 2 front war, the Nazis gradually retreated back into </a:t>
            </a:r>
            <a:r>
              <a:rPr lang="en-US" sz="2400" dirty="0" smtClean="0"/>
              <a:t>Germany</a:t>
            </a:r>
          </a:p>
          <a:p>
            <a:r>
              <a:rPr lang="en-US" sz="2400" dirty="0" smtClean="0"/>
              <a:t>Germany simply out produced</a:t>
            </a:r>
            <a:endParaRPr lang="en-US" sz="2400" dirty="0"/>
          </a:p>
          <a:p>
            <a:r>
              <a:rPr lang="en-US" sz="2400" dirty="0"/>
              <a:t>The Soviets were the first to make it to Berlin, and taking devastating loses, they captured the city</a:t>
            </a:r>
          </a:p>
          <a:p>
            <a:r>
              <a:rPr lang="en-US" sz="2400" dirty="0"/>
              <a:t>Hitler committed suicide in a bunker with his wife Eva Braun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291084"/>
            <a:ext cx="2438400" cy="35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s://encrypted-tbn1.google.com/images?q=tbn:ANd9GcTzNFgnlXZlEg0ivseo4uBX0HIpM1hnS7INEpKAmSunh9tf-FH9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19200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farm4.staticflickr.com/3527/3876440120_bcfc7a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715000" cy="4015222"/>
          </a:xfrm>
          <a:prstGeom prst="rect">
            <a:avLst/>
          </a:prstGeom>
          <a:noFill/>
        </p:spPr>
      </p:pic>
      <p:pic>
        <p:nvPicPr>
          <p:cNvPr id="35844" name="Picture 4" descr="https://encrypted-tbn2.google.com/images?q=tbn:ANd9GcTqrI5QF-jzlLo5LFKkcmU1taDiJuTsMBD_FNA5_5B92m_yNvO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647950" cy="1724025"/>
          </a:xfrm>
          <a:prstGeom prst="rect">
            <a:avLst/>
          </a:prstGeom>
          <a:noFill/>
        </p:spPr>
      </p:pic>
      <p:pic>
        <p:nvPicPr>
          <p:cNvPr id="35846" name="Picture 6" descr="https://encrypted-tbn1.google.com/images?q=tbn:ANd9GcRVhrQGPwRjSOPWW8adZFHeaAWi1y3nikJcAzws7DrLJb1ebK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133600"/>
            <a:ext cx="2638425" cy="1733551"/>
          </a:xfrm>
          <a:prstGeom prst="rect">
            <a:avLst/>
          </a:prstGeom>
          <a:noFill/>
        </p:spPr>
      </p:pic>
      <p:pic>
        <p:nvPicPr>
          <p:cNvPr id="35848" name="Picture 8" descr="https://encrypted-tbn1.google.com/images?q=tbn:ANd9GcQRqUHFI8RDmwkvxXeT12Za_dv12Ck_MSx5E-wFJulnVMbA3S4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5706" y="3886200"/>
            <a:ext cx="282967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r>
              <a:rPr lang="en-US"/>
              <a:t>END OF WAR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As in WW1, the Russian Army took most of the casualties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The only 2 nations able to stand on their own in the world are the U.S. and Soviet Union, who immediately fall out and start the 46 year long “Cold War” 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All the countries that the Soviet Army occupied were denied the free elections Stalin promised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England and France start to lose control of their colonies across the world, leading to an end of the age of imperialism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000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7" name="Picture 5" descr="carteguerrefro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16288"/>
            <a:ext cx="3962400" cy="3541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 IN THE PACIFIC!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Japan immediately invaded the Philippines after pearl harbor.  The United States was unable to stop Japanese expansion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Japan formed the “Greater East Asia Co-Prosperity sphere” where Japan would dominate Asia without western influence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United States was able to save Australia from Japan in the Battle of the Coral sea</a:t>
            </a:r>
          </a:p>
        </p:txBody>
      </p:sp>
      <p:pic>
        <p:nvPicPr>
          <p:cNvPr id="51205" name="Picture 5" descr="pac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572000" cy="380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238125"/>
            <a:ext cx="90487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arteguerrefro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96200" cy="6880225"/>
          </a:xfrm>
          <a:prstGeom prst="rect">
            <a:avLst/>
          </a:prstGeom>
          <a:noFill/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0"/>
            <a:ext cx="4572000" cy="1739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competition became known as the “Cold War”…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4" name="Picture 4" descr="american-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762000" cy="5381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7285" name="Picture 5" descr="Flag_U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00400"/>
            <a:ext cx="990600" cy="7413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…and it split the industrialized world in two.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71380-004-B4724C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89250"/>
            <a:ext cx="7239000" cy="3968750"/>
          </a:xfrm>
          <a:prstGeom prst="rect">
            <a:avLst/>
          </a:prstGeom>
          <a:noFill/>
        </p:spPr>
      </p:pic>
      <p:pic>
        <p:nvPicPr>
          <p:cNvPr id="55303" name="Picture 7" descr="main_1942corals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0"/>
            <a:ext cx="35052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Doolittle Raid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28600" y="1435100"/>
            <a:ext cx="8789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Garamond" pitchFamily="18" charset="0"/>
              </a:rPr>
              <a:t>U.S. send B-25 Bombers that are launched from </a:t>
            </a:r>
          </a:p>
          <a:p>
            <a:pPr eaLnBrk="0" hangingPunct="0"/>
            <a:r>
              <a:rPr lang="en-US" sz="3200">
                <a:latin typeface="Garamond" pitchFamily="18" charset="0"/>
              </a:rPr>
              <a:t>Aircraft Carriers to attack the Japan.  Raid causes little </a:t>
            </a:r>
          </a:p>
          <a:p>
            <a:pPr eaLnBrk="0" hangingPunct="0"/>
            <a:r>
              <a:rPr lang="en-US" sz="3200">
                <a:latin typeface="Garamond" pitchFamily="18" charset="0"/>
              </a:rPr>
              <a:t>real damage but a lot of Psychological damage to the </a:t>
            </a:r>
          </a:p>
          <a:p>
            <a:pPr eaLnBrk="0" hangingPunct="0"/>
            <a:r>
              <a:rPr lang="en-US" sz="3200">
                <a:latin typeface="Garamond" pitchFamily="18" charset="0"/>
              </a:rPr>
              <a:t>Japanese's. </a:t>
            </a:r>
          </a:p>
        </p:txBody>
      </p:sp>
      <p:pic>
        <p:nvPicPr>
          <p:cNvPr id="69636" name="Picture 4" descr="AP17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057525"/>
            <a:ext cx="4857750" cy="3800475"/>
          </a:xfrm>
          <a:prstGeom prst="rect">
            <a:avLst/>
          </a:prstGeom>
          <a:noFill/>
        </p:spPr>
      </p:pic>
      <p:pic>
        <p:nvPicPr>
          <p:cNvPr id="69637" name="Picture 5" descr="h53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29013"/>
            <a:ext cx="3886200" cy="3176587"/>
          </a:xfrm>
          <a:prstGeom prst="rect">
            <a:avLst/>
          </a:prstGeom>
          <a:noFill/>
        </p:spPr>
      </p:pic>
      <p:pic>
        <p:nvPicPr>
          <p:cNvPr id="69638" name="Picture 6" descr="ApachePrincess10o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152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12713" y="363538"/>
            <a:ext cx="8878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28600" algn="ctr" eaLnBrk="0" hangingPunct="0"/>
            <a:r>
              <a:rPr lang="en-US" sz="2800" b="1">
                <a:latin typeface="Garamond" pitchFamily="18" charset="0"/>
              </a:rPr>
              <a:t>Return to the Philippines</a:t>
            </a:r>
            <a:r>
              <a:rPr lang="en-US" sz="2800">
                <a:latin typeface="Garamond" pitchFamily="18" charset="0"/>
              </a:rPr>
              <a:t> – 1944</a:t>
            </a:r>
          </a:p>
          <a:p>
            <a:pPr indent="228600" algn="ctr" eaLnBrk="0" hangingPunct="0"/>
            <a:r>
              <a:rPr lang="en-US" sz="2800">
                <a:latin typeface="Garamond" pitchFamily="18" charset="0"/>
              </a:rPr>
              <a:t>U.S. returns and kicks the Japanese out.  </a:t>
            </a:r>
          </a:p>
          <a:p>
            <a:pPr indent="228600" algn="ctr" eaLnBrk="0" hangingPunct="0"/>
            <a:r>
              <a:rPr lang="en-US" sz="2800">
                <a:latin typeface="Garamond" pitchFamily="18" charset="0"/>
              </a:rPr>
              <a:t>General </a:t>
            </a:r>
            <a:r>
              <a:rPr lang="en-US" sz="2800" u="sng">
                <a:latin typeface="Garamond" pitchFamily="18" charset="0"/>
              </a:rPr>
              <a:t>Douglas MacArthur</a:t>
            </a:r>
            <a:r>
              <a:rPr lang="en-US" sz="2800">
                <a:latin typeface="Garamond" pitchFamily="18" charset="0"/>
              </a:rPr>
              <a:t> promises “I shall return”</a:t>
            </a:r>
          </a:p>
          <a:p>
            <a:pPr indent="228600" algn="ctr" eaLnBrk="0" hangingPunct="0"/>
            <a:r>
              <a:rPr lang="en-US" sz="2800">
                <a:latin typeface="Garamond" pitchFamily="18" charset="0"/>
              </a:rPr>
              <a:t>To the Philippines people to liberate them from the Japanese.</a:t>
            </a:r>
          </a:p>
        </p:txBody>
      </p:sp>
      <p:pic>
        <p:nvPicPr>
          <p:cNvPr id="71683" name="Picture 3" descr="Douglas%20MacArth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3425"/>
            <a:ext cx="5105400" cy="3584575"/>
          </a:xfrm>
          <a:prstGeom prst="rect">
            <a:avLst/>
          </a:prstGeom>
          <a:noFill/>
        </p:spPr>
      </p:pic>
      <p:pic>
        <p:nvPicPr>
          <p:cNvPr id="71684" name="Picture 4" descr="T01164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8213"/>
            <a:ext cx="2362200" cy="2109787"/>
          </a:xfrm>
          <a:prstGeom prst="rect">
            <a:avLst/>
          </a:prstGeom>
          <a:noFill/>
        </p:spPr>
      </p:pic>
      <p:pic>
        <p:nvPicPr>
          <p:cNvPr id="71685" name="Picture 5" descr="philipp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2590800" cy="2332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BATTLE OF MIDWAY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Japan sought to destroy remaining U.S. Fleet</a:t>
            </a:r>
          </a:p>
          <a:p>
            <a:endParaRPr lang="en-US" sz="2400"/>
          </a:p>
          <a:p>
            <a:r>
              <a:rPr lang="en-US" sz="2400"/>
              <a:t>Americans had cracked the Japanese code and set a trap</a:t>
            </a:r>
          </a:p>
          <a:p>
            <a:endParaRPr lang="en-US" sz="2400"/>
          </a:p>
          <a:p>
            <a:r>
              <a:rPr lang="en-US" sz="2400"/>
              <a:t>Japanese caught off guard, lost 4 aircraft carriers and naval superiority in the pacific</a:t>
            </a:r>
          </a:p>
        </p:txBody>
      </p:sp>
      <p:pic>
        <p:nvPicPr>
          <p:cNvPr id="57351" name="Picture 7" descr="mid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066800"/>
            <a:ext cx="47625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915988"/>
            <a:ext cx="4648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lang="en-US" sz="2000" b="1">
                <a:latin typeface="Garamond" pitchFamily="18" charset="0"/>
              </a:rPr>
              <a:t>Japanese Strategy for the War</a:t>
            </a:r>
            <a:endParaRPr lang="en-US" sz="2000">
              <a:latin typeface="Garamond" pitchFamily="18" charset="0"/>
            </a:endParaRPr>
          </a:p>
          <a:p>
            <a:pPr marL="342900" indent="-342900" eaLnBrk="0" hangingPunct="0"/>
            <a:r>
              <a:rPr lang="en-US" sz="2000">
                <a:latin typeface="Garamond" pitchFamily="18" charset="0"/>
              </a:rPr>
              <a:t>	</a:t>
            </a:r>
          </a:p>
          <a:p>
            <a:pPr marL="342900" indent="-342900" eaLnBrk="0" hangingPunct="0"/>
            <a:r>
              <a:rPr lang="en-US" sz="2000">
                <a:latin typeface="Garamond" pitchFamily="18" charset="0"/>
              </a:rPr>
              <a:t>Make surprise attacks and seize as much territory as possible as quickly as possible.  </a:t>
            </a:r>
          </a:p>
          <a:p>
            <a:pPr marL="342900" indent="-342900" eaLnBrk="0" hangingPunct="0"/>
            <a:r>
              <a:rPr lang="en-US" sz="2000">
                <a:latin typeface="Garamond" pitchFamily="18" charset="0"/>
              </a:rPr>
              <a:t>Dig in, and give the Americans the option of a negotiated a peace or a long bloody war.</a:t>
            </a:r>
          </a:p>
          <a:p>
            <a:pPr marL="342900" indent="-342900" eaLnBrk="0" hangingPunct="0"/>
            <a:endParaRPr lang="en-US" sz="2000">
              <a:latin typeface="Garamond" pitchFamily="18" charset="0"/>
            </a:endParaRPr>
          </a:p>
          <a:p>
            <a:pPr marL="342900" indent="-342900" eaLnBrk="0" hangingPunct="0"/>
            <a:endParaRPr lang="en-US" sz="2000">
              <a:latin typeface="Garamond" pitchFamily="18" charset="0"/>
            </a:endParaRPr>
          </a:p>
          <a:p>
            <a:pPr marL="342900" indent="-342900"/>
            <a:r>
              <a:rPr lang="en-US" sz="2000" b="1"/>
              <a:t>US Strategy - Island Hopping Campaign-1942-1945</a:t>
            </a:r>
            <a:endParaRPr lang="en-US" sz="2000"/>
          </a:p>
          <a:p>
            <a:pPr marL="342900" indent="-342900"/>
            <a:r>
              <a:rPr lang="en-US" sz="2000"/>
              <a:t> – </a:t>
            </a:r>
          </a:p>
          <a:p>
            <a:pPr marL="342900" indent="-342900"/>
            <a:r>
              <a:rPr lang="en-US" sz="2000"/>
              <a:t>U.S. attack weakly defended </a:t>
            </a:r>
          </a:p>
          <a:p>
            <a:pPr marL="342900" indent="-342900"/>
            <a:r>
              <a:rPr lang="en-US" sz="2000"/>
              <a:t>islands and by pass others </a:t>
            </a:r>
          </a:p>
          <a:p>
            <a:pPr marL="342900" indent="-342900"/>
            <a:r>
              <a:rPr lang="en-US" sz="2000"/>
              <a:t>when possible.  This way the U.S.</a:t>
            </a:r>
          </a:p>
          <a:p>
            <a:pPr marL="342900" indent="-342900"/>
            <a:r>
              <a:rPr lang="en-US" sz="2000"/>
              <a:t> can get to Japan and </a:t>
            </a:r>
          </a:p>
          <a:p>
            <a:pPr marL="342900" indent="-342900"/>
            <a:r>
              <a:rPr lang="en-US" sz="2000"/>
              <a:t>invade Japan with a minimum of causalities</a:t>
            </a:r>
          </a:p>
        </p:txBody>
      </p:sp>
      <p:pic>
        <p:nvPicPr>
          <p:cNvPr id="70659" name="Picture 3" descr="Pacific%20Islands%20map-cleaned%20--Keegan%20and%20Diam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0" y="4135438"/>
            <a:ext cx="5124450" cy="2722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838</Words>
  <Application>Microsoft Office PowerPoint</Application>
  <PresentationFormat>On-screen Show (4:3)</PresentationFormat>
  <Paragraphs>157</Paragraphs>
  <Slides>41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Complete Warm up on worksheet!</vt:lpstr>
      <vt:lpstr>WAR IN THE PACIFIC!</vt:lpstr>
      <vt:lpstr>World War II in Europe</vt:lpstr>
      <vt:lpstr>WAR IN THE PACIFIC!</vt:lpstr>
      <vt:lpstr>Slide 5</vt:lpstr>
      <vt:lpstr>Doolittle Raid</vt:lpstr>
      <vt:lpstr>Slide 7</vt:lpstr>
      <vt:lpstr>BATTLE OF MIDWAY</vt:lpstr>
      <vt:lpstr>Slide 9</vt:lpstr>
      <vt:lpstr>Slide 10</vt:lpstr>
      <vt:lpstr>Slide 11</vt:lpstr>
      <vt:lpstr>Slide 12</vt:lpstr>
      <vt:lpstr>Battle of Leyte Gulf </vt:lpstr>
      <vt:lpstr>Battle of Leyte Gulf</vt:lpstr>
      <vt:lpstr>Battle of Leyte Gulf</vt:lpstr>
      <vt:lpstr>Battle of Okinawa </vt:lpstr>
      <vt:lpstr>Battle of Okinawa</vt:lpstr>
      <vt:lpstr>Truman faced a choice</vt:lpstr>
      <vt:lpstr>Slide 19</vt:lpstr>
      <vt:lpstr>Atomic Bombings of Hiroshima and Nagasaki: </vt:lpstr>
      <vt:lpstr>Atomic Bombings of Hiroshima and Nagasaki:</vt:lpstr>
      <vt:lpstr>Atomic Bombings of Hiroshima and Nagasaki:</vt:lpstr>
      <vt:lpstr>Atomic Bombings of Hiroshima and Nagasaki:</vt:lpstr>
      <vt:lpstr>Atomic Bombings of Hiroshima and Nagasaki:</vt:lpstr>
      <vt:lpstr>Essay Advice</vt:lpstr>
      <vt:lpstr>Warm up –Write the Question</vt:lpstr>
      <vt:lpstr>Invasion of Italy </vt:lpstr>
      <vt:lpstr>Invasion of Italy</vt:lpstr>
      <vt:lpstr>Death of Mussolini</vt:lpstr>
      <vt:lpstr>Battle of the Bulge </vt:lpstr>
      <vt:lpstr>Battle of the Bulge</vt:lpstr>
      <vt:lpstr>Battle of the Bulge</vt:lpstr>
      <vt:lpstr>Slide 33</vt:lpstr>
      <vt:lpstr>Potsdam</vt:lpstr>
      <vt:lpstr>Is it okay to target civilians and cities in a time of war?</vt:lpstr>
      <vt:lpstr>Slide 36</vt:lpstr>
      <vt:lpstr>Fall of the Nazis</vt:lpstr>
      <vt:lpstr>Slide 38</vt:lpstr>
      <vt:lpstr>END OF WAR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Agnostoman2</dc:creator>
  <cp:lastModifiedBy>PUC Schools</cp:lastModifiedBy>
  <cp:revision>133</cp:revision>
  <dcterms:created xsi:type="dcterms:W3CDTF">2010-04-07T18:11:48Z</dcterms:created>
  <dcterms:modified xsi:type="dcterms:W3CDTF">2012-03-29T14:59:30Z</dcterms:modified>
</cp:coreProperties>
</file>